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9"/>
  </p:notesMasterIdLst>
  <p:handoutMasterIdLst>
    <p:handoutMasterId r:id="rId20"/>
  </p:handoutMasterIdLst>
  <p:sldIdLst>
    <p:sldId id="275" r:id="rId2"/>
    <p:sldId id="257" r:id="rId3"/>
    <p:sldId id="276" r:id="rId4"/>
    <p:sldId id="277" r:id="rId5"/>
    <p:sldId id="278" r:id="rId6"/>
    <p:sldId id="279" r:id="rId7"/>
    <p:sldId id="280" r:id="rId8"/>
    <p:sldId id="272" r:id="rId9"/>
    <p:sldId id="285" r:id="rId10"/>
    <p:sldId id="282" r:id="rId11"/>
    <p:sldId id="273" r:id="rId12"/>
    <p:sldId id="283" r:id="rId13"/>
    <p:sldId id="266" r:id="rId14"/>
    <p:sldId id="284" r:id="rId15"/>
    <p:sldId id="274" r:id="rId16"/>
    <p:sldId id="271" r:id="rId17"/>
    <p:sldId id="28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105" d="100"/>
          <a:sy n="105" d="100"/>
        </p:scale>
        <p:origin x="120" y="13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01/08/2020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01/08/2020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92F0F6-55AF-4824-99CB-E83F101B1EC4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5D287EC6-F8B0-448E-8D55-DF322AE1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91372CAA-8BA2-4843-A4AF-2048CC06B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CA9216A7-E69F-420F-8299-1B49C99B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3BEF5F-3C41-4C38-9C7F-2522CAC6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HUB &amp;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Canvas Essentials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3299C-D44E-4E58-9917-ED53DEDC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8"/>
          <a:stretch/>
        </p:blipFill>
        <p:spPr>
          <a:xfrm>
            <a:off x="1504029" y="1487680"/>
            <a:ext cx="5977486" cy="4396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6A6B2-C7D0-426C-B999-D44B6A0B9912}"/>
              </a:ext>
            </a:extLst>
          </p:cNvPr>
          <p:cNvSpPr txBox="1"/>
          <p:nvPr/>
        </p:nvSpPr>
        <p:spPr>
          <a:xfrm>
            <a:off x="3255198" y="2310879"/>
            <a:ext cx="1268937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Opened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24BB8-6207-44A5-8337-EEAE26BDAC8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120987" y="1709248"/>
            <a:ext cx="383042" cy="10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6CFE40-FA59-4206-BEE1-06B7F815F117}"/>
              </a:ext>
            </a:extLst>
          </p:cNvPr>
          <p:cNvSpPr txBox="1"/>
          <p:nvPr/>
        </p:nvSpPr>
        <p:spPr>
          <a:xfrm>
            <a:off x="5366737" y="1853495"/>
            <a:ext cx="1525993" cy="8309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Project Properties Rename Project or Move File to new location (i.e. Save as)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A083E-BF8E-4B89-8841-28691722838E}"/>
              </a:ext>
            </a:extLst>
          </p:cNvPr>
          <p:cNvSpPr txBox="1"/>
          <p:nvPr/>
        </p:nvSpPr>
        <p:spPr>
          <a:xfrm>
            <a:off x="323538" y="1488477"/>
            <a:ext cx="797449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Back to Home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DCF1B-0F66-4A0F-8473-8434C07B6EB9}"/>
              </a:ext>
            </a:extLst>
          </p:cNvPr>
          <p:cNvSpPr txBox="1"/>
          <p:nvPr/>
        </p:nvSpPr>
        <p:spPr>
          <a:xfrm>
            <a:off x="5366681" y="1497738"/>
            <a:ext cx="152599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New Project</a:t>
            </a:r>
          </a:p>
        </p:txBody>
      </p: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148ACA4C-7F1A-4E8F-90CD-D5C9C4859F9C}"/>
              </a:ext>
            </a:extLst>
          </p:cNvPr>
          <p:cNvCxnSpPr>
            <a:cxnSpLocks/>
            <a:stCxn id="9" idx="1"/>
            <a:endCxn id="45" idx="2"/>
          </p:cNvCxnSpPr>
          <p:nvPr/>
        </p:nvCxnSpPr>
        <p:spPr>
          <a:xfrm rot="10800000">
            <a:off x="3568999" y="1718214"/>
            <a:ext cx="1797739" cy="55078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58D9BDC-4A10-4DB1-AE95-2C492F0A1477}"/>
              </a:ext>
            </a:extLst>
          </p:cNvPr>
          <p:cNvSpPr/>
          <p:nvPr/>
        </p:nvSpPr>
        <p:spPr>
          <a:xfrm>
            <a:off x="1479983" y="5649903"/>
            <a:ext cx="368583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7F404-6602-43F2-926D-13CF81EB7BF0}"/>
              </a:ext>
            </a:extLst>
          </p:cNvPr>
          <p:cNvSpPr txBox="1"/>
          <p:nvPr/>
        </p:nvSpPr>
        <p:spPr>
          <a:xfrm>
            <a:off x="321242" y="5645527"/>
            <a:ext cx="889562" cy="27699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Extensions</a:t>
            </a:r>
            <a:endParaRPr lang="en-US" sz="1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3C7127-1D07-444E-96DC-B044C0294BC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210804" y="5782633"/>
            <a:ext cx="254720" cy="1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9669F6A-88B1-4AFA-9E8B-A651F251FBD7}"/>
              </a:ext>
            </a:extLst>
          </p:cNvPr>
          <p:cNvSpPr/>
          <p:nvPr/>
        </p:nvSpPr>
        <p:spPr>
          <a:xfrm>
            <a:off x="1511171" y="1599390"/>
            <a:ext cx="337395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5653D5-5723-49B0-9AF0-BF0195C2560E}"/>
              </a:ext>
            </a:extLst>
          </p:cNvPr>
          <p:cNvSpPr/>
          <p:nvPr/>
        </p:nvSpPr>
        <p:spPr>
          <a:xfrm>
            <a:off x="2889468" y="1550734"/>
            <a:ext cx="520905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490556" y="1549638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C227A2-7ECD-40FD-8163-75B49B913738}"/>
              </a:ext>
            </a:extLst>
          </p:cNvPr>
          <p:cNvSpPr/>
          <p:nvPr/>
        </p:nvSpPr>
        <p:spPr>
          <a:xfrm>
            <a:off x="7306884" y="1544621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63DF35A-DE9C-439E-B74E-37906B4993E3}"/>
              </a:ext>
            </a:extLst>
          </p:cNvPr>
          <p:cNvCxnSpPr>
            <a:cxnSpLocks/>
          </p:cNvCxnSpPr>
          <p:nvPr/>
        </p:nvCxnSpPr>
        <p:spPr>
          <a:xfrm>
            <a:off x="6931364" y="1632913"/>
            <a:ext cx="306426" cy="33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1">
            <a:extLst>
              <a:ext uri="{FF2B5EF4-FFF2-40B4-BE49-F238E27FC236}">
                <a16:creationId xmlns:a16="http://schemas.microsoft.com/office/drawing/2014/main" id="{B55F208A-302E-4367-BC27-9EC9D865DF83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3154736" y="1728749"/>
            <a:ext cx="100463" cy="72063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850E646-DD7D-4B3E-AD32-869214A83A04}"/>
              </a:ext>
            </a:extLst>
          </p:cNvPr>
          <p:cNvSpPr txBox="1"/>
          <p:nvPr/>
        </p:nvSpPr>
        <p:spPr>
          <a:xfrm>
            <a:off x="4086556" y="3587917"/>
            <a:ext cx="1426649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Programming Canvas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8B97-F9E1-4BDD-B776-F9B8996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EXTENSIONS: ADDING MORE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43D5-8083-4598-BD25-FF55B7B9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5" y="1246294"/>
            <a:ext cx="7758640" cy="2871893"/>
          </a:xfrm>
        </p:spPr>
        <p:txBody>
          <a:bodyPr>
            <a:normAutofit/>
          </a:bodyPr>
          <a:lstStyle/>
          <a:p>
            <a:r>
              <a:rPr lang="en-US" dirty="0"/>
              <a:t>When you open the software, not all available blocks are enabled.</a:t>
            </a:r>
          </a:p>
          <a:p>
            <a:r>
              <a:rPr lang="en-US" dirty="0"/>
              <a:t>Click on the Extensions icon at the bottom of the Block Palette panel</a:t>
            </a:r>
          </a:p>
          <a:p>
            <a:r>
              <a:rPr lang="en-US" dirty="0"/>
              <a:t>In our lessons, we will use “More Motors” and “More Movement” often</a:t>
            </a:r>
          </a:p>
          <a:p>
            <a:r>
              <a:rPr lang="en-US" dirty="0"/>
              <a:t>These blocks will show up as separate tabs in the programming palette once downloaded.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26522-4FF8-4E98-B6C8-8C2C5A25D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0164460-B0B5-43C6-9238-9BEBFA2B5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3" y="1244742"/>
            <a:ext cx="577824" cy="15683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1849D4-61C4-4275-9248-89FA33AB2167}"/>
              </a:ext>
            </a:extLst>
          </p:cNvPr>
          <p:cNvSpPr/>
          <p:nvPr/>
        </p:nvSpPr>
        <p:spPr>
          <a:xfrm>
            <a:off x="341303" y="2450395"/>
            <a:ext cx="368583" cy="32920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68BFB3-81FE-4BBD-ADA3-A16D06BA4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636" y="3150552"/>
            <a:ext cx="1680748" cy="288277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F81A4F-B549-40C2-8CBA-266E9E5C9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95" y="3150552"/>
            <a:ext cx="1809459" cy="2871893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BCF16FD-088A-4F24-B071-00F565E1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490202-52F8-4203-8B77-8DAB5AC27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31" y="3150552"/>
            <a:ext cx="4004772" cy="30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Canvas</a:t>
            </a:r>
          </a:p>
        </p:txBody>
      </p:sp>
      <p:pic>
        <p:nvPicPr>
          <p:cNvPr id="26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FDED9-BDEE-40DB-9743-FA594481A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34" y="1177604"/>
            <a:ext cx="5826106" cy="50412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16DD9-A616-41E4-82C9-E73E48206243}"/>
              </a:ext>
            </a:extLst>
          </p:cNvPr>
          <p:cNvSpPr txBox="1"/>
          <p:nvPr/>
        </p:nvSpPr>
        <p:spPr>
          <a:xfrm>
            <a:off x="157334" y="1140006"/>
            <a:ext cx="1530110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 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4355045" y="4487933"/>
            <a:ext cx="150114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043B9-94D1-4359-9283-FAEE964DE11C}"/>
              </a:ext>
            </a:extLst>
          </p:cNvPr>
          <p:cNvSpPr/>
          <p:nvPr/>
        </p:nvSpPr>
        <p:spPr>
          <a:xfrm>
            <a:off x="1742975" y="1374148"/>
            <a:ext cx="380931" cy="445014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7785C-6EA1-49F2-8B65-0D8BBC2C32FC}"/>
              </a:ext>
            </a:extLst>
          </p:cNvPr>
          <p:cNvCxnSpPr>
            <a:cxnSpLocks/>
          </p:cNvCxnSpPr>
          <p:nvPr/>
        </p:nvCxnSpPr>
        <p:spPr>
          <a:xfrm>
            <a:off x="2123906" y="1411820"/>
            <a:ext cx="1059390" cy="5779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2705BF-6A65-4DEB-B1DD-0406EBDE6949}"/>
              </a:ext>
            </a:extLst>
          </p:cNvPr>
          <p:cNvCxnSpPr>
            <a:cxnSpLocks/>
          </p:cNvCxnSpPr>
          <p:nvPr/>
        </p:nvCxnSpPr>
        <p:spPr>
          <a:xfrm>
            <a:off x="2123906" y="1856760"/>
            <a:ext cx="1062287" cy="1514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175B5BA-5CD4-4495-876D-CE19E0A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93" y="1989798"/>
            <a:ext cx="1744422" cy="135490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4357634" y="4777630"/>
            <a:ext cx="1501140" cy="992518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4971125" y="5829300"/>
            <a:ext cx="330411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1CEE04-371E-49D0-97B4-7E6E1060FAEA}"/>
              </a:ext>
            </a:extLst>
          </p:cNvPr>
          <p:cNvSpPr/>
          <p:nvPr/>
        </p:nvSpPr>
        <p:spPr>
          <a:xfrm>
            <a:off x="139900" y="1140006"/>
            <a:ext cx="1547543" cy="4689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63EDE-EE21-448E-A01D-625CAF340FE0}"/>
              </a:ext>
            </a:extLst>
          </p:cNvPr>
          <p:cNvSpPr txBox="1"/>
          <p:nvPr/>
        </p:nvSpPr>
        <p:spPr>
          <a:xfrm>
            <a:off x="3183296" y="1685785"/>
            <a:ext cx="1746865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Hub Dashboard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6014372" y="1234758"/>
            <a:ext cx="2970136" cy="3909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main programming canvas is where you will create each program (called ‘Project’)</a:t>
            </a:r>
          </a:p>
          <a:p>
            <a:r>
              <a:rPr lang="en-US" dirty="0"/>
              <a:t>All the programming blocks are on the Block pallet on the left</a:t>
            </a:r>
          </a:p>
          <a:p>
            <a:r>
              <a:rPr lang="en-US" dirty="0"/>
              <a:t>The Connect Icon lets you access the Hub Dashboard</a:t>
            </a:r>
          </a:p>
          <a:p>
            <a:r>
              <a:rPr lang="en-US" dirty="0"/>
              <a:t>The Download/Run Icon lets you pick the mode to download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E7AAA-918F-4251-9BF1-E6FEEC4D6922}"/>
              </a:ext>
            </a:extLst>
          </p:cNvPr>
          <p:cNvSpPr txBox="1"/>
          <p:nvPr/>
        </p:nvSpPr>
        <p:spPr>
          <a:xfrm>
            <a:off x="6014372" y="5887580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and Play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16387-5C75-44BF-AC57-CFBDB656838D}"/>
              </a:ext>
            </a:extLst>
          </p:cNvPr>
          <p:cNvSpPr/>
          <p:nvPr/>
        </p:nvSpPr>
        <p:spPr>
          <a:xfrm>
            <a:off x="5301536" y="5829300"/>
            <a:ext cx="657304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12C217-2EF7-4AC0-8C94-744BC01F8DA2}"/>
              </a:ext>
            </a:extLst>
          </p:cNvPr>
          <p:cNvSpPr/>
          <p:nvPr/>
        </p:nvSpPr>
        <p:spPr>
          <a:xfrm>
            <a:off x="5516142" y="5440680"/>
            <a:ext cx="330411" cy="32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1FFC2F-049E-4E06-A8BE-A3B7B2D56C8B}"/>
              </a:ext>
            </a:extLst>
          </p:cNvPr>
          <p:cNvSpPr txBox="1"/>
          <p:nvPr/>
        </p:nvSpPr>
        <p:spPr>
          <a:xfrm>
            <a:off x="6014372" y="5466914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PALETTE OVERVIEW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317" y="1195148"/>
            <a:ext cx="6379629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095F4"/>
                </a:solidFill>
                <a:latin typeface="+mj-lt"/>
              </a:rPr>
              <a:t>Motors </a:t>
            </a:r>
            <a:r>
              <a:rPr lang="mr-IN" sz="1400" b="1" dirty="0">
                <a:solidFill>
                  <a:srgbClr val="0095F4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0095F4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Control an individual motor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15FCF"/>
                </a:solidFill>
                <a:latin typeface="+mj-lt"/>
              </a:rPr>
              <a:t>Movement </a:t>
            </a:r>
            <a:r>
              <a:rPr lang="mr-IN" sz="1400" b="1" dirty="0">
                <a:solidFill>
                  <a:srgbClr val="F15FCF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15FCF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Control two motors at a time with synchronization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955BF3"/>
                </a:solidFill>
                <a:latin typeface="+mj-lt"/>
              </a:rPr>
              <a:t>Light – </a:t>
            </a:r>
            <a:r>
              <a:rPr lang="en-US" sz="1400" dirty="0">
                <a:latin typeface="+mj-lt"/>
              </a:rPr>
              <a:t>Program the 5X5 matrix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C16EE8"/>
                </a:solidFill>
                <a:latin typeface="+mj-lt"/>
              </a:rPr>
              <a:t>Sound </a:t>
            </a:r>
            <a:r>
              <a:rPr lang="mr-IN" sz="1400" b="1" dirty="0">
                <a:solidFill>
                  <a:srgbClr val="C16EE8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C16EE8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Play a sound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5C800"/>
                </a:solidFill>
                <a:latin typeface="+mj-lt"/>
              </a:rPr>
              <a:t>Events </a:t>
            </a:r>
            <a:r>
              <a:rPr lang="mr-IN" sz="1400" b="1" dirty="0">
                <a:solidFill>
                  <a:srgbClr val="F5C800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5C800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Run actions based on events (e.g. sensor or timer)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FB31D"/>
                </a:solidFill>
                <a:latin typeface="+mj-lt"/>
              </a:rPr>
              <a:t>Control </a:t>
            </a:r>
            <a:r>
              <a:rPr lang="mr-IN" sz="1400" b="1" dirty="0">
                <a:solidFill>
                  <a:srgbClr val="FFB31D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FB31D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Loops, if/else statements, etc.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1BCFE9"/>
                </a:solidFill>
                <a:latin typeface="+mj-lt"/>
              </a:rPr>
              <a:t>Sensors </a:t>
            </a:r>
            <a:r>
              <a:rPr lang="mr-IN" sz="1400" b="1" dirty="0">
                <a:solidFill>
                  <a:srgbClr val="1BCFE9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1BCFE9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Read a sensor value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2B64E"/>
                </a:solidFill>
                <a:latin typeface="+mj-lt"/>
              </a:rPr>
              <a:t>Operators </a:t>
            </a:r>
            <a:r>
              <a:rPr lang="mr-IN" sz="1400" b="1" dirty="0">
                <a:solidFill>
                  <a:srgbClr val="02B64E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02B64E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Mathematics and logic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F9732"/>
                </a:solidFill>
                <a:latin typeface="+mj-lt"/>
              </a:rPr>
              <a:t>Variables </a:t>
            </a:r>
            <a:r>
              <a:rPr lang="mr-IN" sz="1400" b="1" dirty="0">
                <a:solidFill>
                  <a:srgbClr val="FF9732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F9732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Store data in a variable or list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55455"/>
                </a:solidFill>
                <a:latin typeface="+mj-lt"/>
              </a:rPr>
              <a:t>My Blocks </a:t>
            </a:r>
            <a:r>
              <a:rPr lang="mr-IN" sz="1400" b="1" dirty="0">
                <a:solidFill>
                  <a:srgbClr val="F55455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F55455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Custom defined blocks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FE59D0"/>
                </a:solidFill>
                <a:latin typeface="+mj-lt"/>
              </a:rPr>
              <a:t>More Movement – </a:t>
            </a:r>
            <a:r>
              <a:rPr lang="en-US" sz="1400" dirty="0">
                <a:latin typeface="+mj-lt"/>
              </a:rPr>
              <a:t>Additional movement blocks</a:t>
            </a: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290F8"/>
                </a:solidFill>
                <a:latin typeface="+mj-lt"/>
              </a:rPr>
              <a:t>More Motors – </a:t>
            </a:r>
            <a:r>
              <a:rPr lang="en-US" sz="1400" dirty="0">
                <a:latin typeface="+mj-lt"/>
              </a:rPr>
              <a:t>Additional motor blocks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13B09B"/>
                </a:solidFill>
                <a:latin typeface="+mj-lt"/>
              </a:rPr>
              <a:t>Weather – </a:t>
            </a:r>
            <a:r>
              <a:rPr lang="en-US" sz="1400" dirty="0">
                <a:latin typeface="+mj-lt"/>
              </a:rPr>
              <a:t>Access weather information and forecasts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en-US" sz="1400" b="1" dirty="0">
                <a:solidFill>
                  <a:srgbClr val="0EAE9F"/>
                </a:solidFill>
                <a:latin typeface="+mj-lt"/>
              </a:rPr>
              <a:t>Music – </a:t>
            </a:r>
            <a:r>
              <a:rPr lang="en-US" sz="1400" dirty="0">
                <a:latin typeface="+mj-lt"/>
              </a:rPr>
              <a:t>Play musical notes and select instruments</a:t>
            </a:r>
          </a:p>
          <a:p>
            <a:pPr>
              <a:spcAft>
                <a:spcPts val="600"/>
              </a:spcAft>
            </a:pPr>
            <a:endParaRPr lang="en-US" sz="1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072B-C6E5-4C1E-885E-2B8AC4C0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7E3A3-58D3-4B9D-A102-64EBF2028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89" b="9502"/>
          <a:stretch/>
        </p:blipFill>
        <p:spPr>
          <a:xfrm>
            <a:off x="175260" y="1195148"/>
            <a:ext cx="343057" cy="4725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9A228-4895-4822-9660-89C490CF8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151222" y="4560836"/>
            <a:ext cx="634340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53B94-9DCF-43B4-9378-2FEE8EDC1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3708131" y="4892865"/>
            <a:ext cx="634340" cy="365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78E8BB-93C6-446B-BB4C-175DDB182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572000" y="5231097"/>
            <a:ext cx="634340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C032E-1C90-4212-B7DB-C43CC3390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4166557" y="5572216"/>
            <a:ext cx="634340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E428-A34B-44C1-AD8A-DA68676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B8D2-BA30-49BD-B4DA-E139B2B0E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3944472" cy="5082601"/>
          </a:xfrm>
        </p:spPr>
        <p:txBody>
          <a:bodyPr>
            <a:normAutofit fontScale="92500"/>
          </a:bodyPr>
          <a:lstStyle/>
          <a:p>
            <a:r>
              <a:rPr lang="en-US" dirty="0"/>
              <a:t>You must connect your Hub to access this section</a:t>
            </a:r>
          </a:p>
          <a:p>
            <a:r>
              <a:rPr lang="en-US" dirty="0"/>
              <a:t>This section is very useful for:</a:t>
            </a:r>
          </a:p>
          <a:p>
            <a:pPr lvl="1"/>
            <a:r>
              <a:rPr lang="en-US" dirty="0"/>
              <a:t>Checking battery level</a:t>
            </a:r>
          </a:p>
          <a:p>
            <a:pPr lvl="1"/>
            <a:r>
              <a:rPr lang="en-US" dirty="0"/>
              <a:t>Hub OS version</a:t>
            </a:r>
          </a:p>
          <a:p>
            <a:pPr lvl="1"/>
            <a:r>
              <a:rPr lang="en-US" dirty="0"/>
              <a:t>Gyro Sensor Values</a:t>
            </a:r>
          </a:p>
          <a:p>
            <a:pPr lvl="1"/>
            <a:r>
              <a:rPr lang="en-US" dirty="0"/>
              <a:t>See which motors and sensors are connected</a:t>
            </a:r>
          </a:p>
          <a:p>
            <a:pPr lvl="1"/>
            <a:r>
              <a:rPr lang="en-US" dirty="0"/>
              <a:t>Get real time values from the motors and sensors</a:t>
            </a:r>
          </a:p>
          <a:p>
            <a:r>
              <a:rPr lang="en-US" dirty="0"/>
              <a:t>You can also rename your Hub in this panel by clicking on the three dots (…)</a:t>
            </a:r>
          </a:p>
          <a:p>
            <a:r>
              <a:rPr lang="en-US" dirty="0"/>
              <a:t>The Manage Programs has a list of all programs on the Hub (maximum of 20). Use this section to change the order of the programs.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1FDE9-2913-4DA4-BF4B-E018E639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D9D58-FF47-471D-A89A-6A6F14084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38" y="1228155"/>
            <a:ext cx="3490866" cy="271138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E5F645-480D-42A8-9EC8-71B887C2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24" y="4275095"/>
            <a:ext cx="4221480" cy="1196340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51AFF349-54E3-4736-8E90-86DDBF22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212" y="353056"/>
            <a:ext cx="629712" cy="64796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19473B-3381-410B-9EAB-34042C6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5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4A9D7-4E9F-472C-95EA-91C2B8C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sz="900" dirty="0"/>
              <a:t>Copyright © 2020 SPIKE Prime Lessons (primelessons.org) CC-BY-NC-SA.  (Last edit: 1/9/2020)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EBAC3-6959-4251-9B4B-72854BE0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en-US" dirty="0"/>
              <a:t>Download vs. streaming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1D918-8D6F-4598-AE09-C01B52B97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85" t="69665" r="1367" b="9477"/>
          <a:stretch/>
        </p:blipFill>
        <p:spPr>
          <a:xfrm>
            <a:off x="237913" y="1377633"/>
            <a:ext cx="3441098" cy="2278380"/>
          </a:xfrm>
          <a:prstGeom prst="rect">
            <a:avLst/>
          </a:prstGeom>
          <a:ln w="38100">
            <a:solidFill>
              <a:srgbClr val="FFD5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DDC58-F2EE-4021-A157-7BC00FA71B0F}"/>
              </a:ext>
            </a:extLst>
          </p:cNvPr>
          <p:cNvSpPr txBox="1"/>
          <p:nvPr/>
        </p:nvSpPr>
        <p:spPr>
          <a:xfrm>
            <a:off x="3790527" y="1235287"/>
            <a:ext cx="5184140" cy="366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Download: The program runs on the hub and can be run at any time with or without your PC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Streaming: The program runs on your PC and controls the robot’s motors</a:t>
            </a:r>
          </a:p>
          <a:p>
            <a:pPr marL="76320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This tends to cause slower response times for the robot, but it allows you to use IOT (Internet of Things) features, such as weather readings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endParaRPr lang="en-US" dirty="0">
              <a:solidFill>
                <a:schemeClr val="tx2"/>
              </a:solidFill>
            </a:endParaRP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en-US" dirty="0">
                <a:solidFill>
                  <a:schemeClr val="tx2"/>
                </a:solidFill>
              </a:rPr>
              <a:t>Note: FIRST LEGO League Teams must use Download mode in competition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CC88A3-09F9-4E1F-89DD-765EDF3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7D28C5-E7CA-493B-858B-7A19FE33F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73" y="3998955"/>
            <a:ext cx="3186256" cy="2229746"/>
          </a:xfrm>
          <a:prstGeom prst="rect">
            <a:avLst/>
          </a:prstGeom>
          <a:ln>
            <a:solidFill>
              <a:srgbClr val="FFD5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99B84-BCC1-4BA3-B95D-5928C7004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0"/>
          <a:stretch/>
        </p:blipFill>
        <p:spPr>
          <a:xfrm>
            <a:off x="159493" y="1177853"/>
            <a:ext cx="3520970" cy="252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brick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42080" y="1242219"/>
            <a:ext cx="5042427" cy="2756736"/>
          </a:xfrm>
        </p:spPr>
        <p:txBody>
          <a:bodyPr>
            <a:normAutofit/>
          </a:bodyPr>
          <a:lstStyle/>
          <a:p>
            <a:r>
              <a:rPr lang="en-US" dirty="0"/>
              <a:t>The software will auto-connect to the brick if you are using USB</a:t>
            </a:r>
          </a:p>
          <a:p>
            <a:r>
              <a:rPr lang="en-US" dirty="0"/>
              <a:t>To connect over Bluetooth, click the connect icon in the software.</a:t>
            </a:r>
          </a:p>
          <a:p>
            <a:r>
              <a:rPr lang="en-US" dirty="0"/>
              <a:t>Enable Bluetooth by pressing the Bluetooth button on the brick.</a:t>
            </a:r>
          </a:p>
          <a:p>
            <a:r>
              <a:rPr lang="en-US" dirty="0"/>
              <a:t>Your brick will show up in the list at the bottom. Click connect on your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45462" y="1374409"/>
            <a:ext cx="325641" cy="312615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1571103" y="1374409"/>
            <a:ext cx="2545726" cy="2624546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930573" y="1687024"/>
            <a:ext cx="314889" cy="2333565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BC181B5-2EA1-4C01-B42F-745681F8FFEE}"/>
              </a:ext>
            </a:extLst>
          </p:cNvPr>
          <p:cNvSpPr/>
          <p:nvPr/>
        </p:nvSpPr>
        <p:spPr>
          <a:xfrm>
            <a:off x="2248160" y="5903537"/>
            <a:ext cx="551081" cy="325164"/>
          </a:xfrm>
          <a:prstGeom prst="rect">
            <a:avLst/>
          </a:prstGeom>
          <a:noFill/>
          <a:ln w="1905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18FC27-407A-4F8C-85FE-2F82CAB1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6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en-US" dirty="0"/>
              <a:t>Learn how the SPIKE Prime Hub operates</a:t>
            </a:r>
          </a:p>
          <a:p>
            <a:r>
              <a:rPr lang="en-US" dirty="0"/>
              <a:t>Learn about the main components of the SPIKE Prime Software</a:t>
            </a:r>
          </a:p>
          <a:p>
            <a:r>
              <a:rPr lang="en-US" dirty="0"/>
              <a:t>Learn how to connect your Hub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:a16="http://schemas.microsoft.com/office/drawing/2014/main" id="{FEE34A32-27D6-4080-BD6B-C5454C87D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r="12411"/>
          <a:stretch/>
        </p:blipFill>
        <p:spPr>
          <a:xfrm>
            <a:off x="3934047" y="1917370"/>
            <a:ext cx="4401879" cy="43491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6F4A1649-7C80-4B1E-9F27-D081E3EA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5" r="30665" b="7070"/>
          <a:stretch/>
        </p:blipFill>
        <p:spPr>
          <a:xfrm>
            <a:off x="5127416" y="1045681"/>
            <a:ext cx="3194760" cy="4962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616937" cy="50826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Put Hub in Bluetooth pairing mode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Left button for program navigation in home menu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program or exit program when running. Hold down for 5 seconds to power off. Turns on Hub.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Right button for program navigation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DC838-9671-4D0F-945E-321D53EE2879}"/>
              </a:ext>
            </a:extLst>
          </p:cNvPr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8FD10-DB25-4271-97FA-40A889486316}"/>
              </a:ext>
            </a:extLst>
          </p:cNvPr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ABBBE-776C-4E98-9713-10DC2F32E575}"/>
              </a:ext>
            </a:extLst>
          </p:cNvPr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9B965-DB0F-4CBC-916E-DC22CA9F9F73}"/>
              </a:ext>
            </a:extLst>
          </p:cNvPr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3A62AB-539C-487E-B402-67368E0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2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0488D779-0750-4293-A78A-D4176F3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22" y="1195092"/>
            <a:ext cx="4187389" cy="50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34534" cy="5082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5x5 LED pixel matrix can be used to make designs, but also pick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Patterns onscreen represent different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arrows and center button to navigate/launch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have a maximum of 20 programs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57F71-F991-434F-AE0B-B89C1325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7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Ports, Motors and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2167"/>
            <a:ext cx="8675597" cy="159980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hub has 6 built-in ports (A-F)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Any port can be used for any motor or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basic SPIKE PRIME set comes with 1 Large Motor and 2 Medium Motors, 1 Force Sensor, 1 Distance Sensor, 1 Color Sensor, and a built-in 6-axis Gyro Sensor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73FD9-1368-44E9-BD49-E5B17133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12" name="Picture 11" descr="A wedding cake&#10;&#10;Description automatically generated">
            <a:extLst>
              <a:ext uri="{FF2B5EF4-FFF2-40B4-BE49-F238E27FC236}">
                <a16:creationId xmlns:a16="http://schemas.microsoft.com/office/drawing/2014/main" id="{5DAF6454-B865-4E4A-A449-76D9C219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8" y="2546941"/>
            <a:ext cx="5547360" cy="4160520"/>
          </a:xfrm>
          <a:prstGeom prst="rect">
            <a:avLst/>
          </a:prstGeom>
        </p:spPr>
      </p:pic>
      <p:pic>
        <p:nvPicPr>
          <p:cNvPr id="14" name="Picture 13" descr="A picture containing table, white, sitting, phone&#10;&#10;Description automatically generated">
            <a:extLst>
              <a:ext uri="{FF2B5EF4-FFF2-40B4-BE49-F238E27FC236}">
                <a16:creationId xmlns:a16="http://schemas.microsoft.com/office/drawing/2014/main" id="{C96DC630-2992-4C16-A21F-6ACBAD4F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5" r="30665" b="7070"/>
          <a:stretch/>
        </p:blipFill>
        <p:spPr>
          <a:xfrm>
            <a:off x="6199148" y="2717119"/>
            <a:ext cx="2167612" cy="336703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256EEB-9930-4CE6-9F2C-0F8B5F9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A509F-8B8C-463E-AEA7-A7CC9881C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" t="8578" r="7594" b="2448"/>
          <a:stretch/>
        </p:blipFill>
        <p:spPr>
          <a:xfrm>
            <a:off x="4955279" y="1854040"/>
            <a:ext cx="3083821" cy="2384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6ACA5-4108-4FCB-89A4-CA6C35B5B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4" t="8577" r="7439" b="2449"/>
          <a:stretch/>
        </p:blipFill>
        <p:spPr>
          <a:xfrm>
            <a:off x="746760" y="1854039"/>
            <a:ext cx="3025140" cy="2384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5309F-C679-4AAA-B806-21511FD6B489}"/>
              </a:ext>
            </a:extLst>
          </p:cNvPr>
          <p:cNvSpPr txBox="1"/>
          <p:nvPr/>
        </p:nvSpPr>
        <p:spPr>
          <a:xfrm>
            <a:off x="746760" y="4540238"/>
            <a:ext cx="7292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the onscreen steps and then click “START” to access the programming environment</a:t>
            </a:r>
          </a:p>
        </p:txBody>
      </p:sp>
      <p:sp>
        <p:nvSpPr>
          <p:cNvPr id="8" name="Right Arrow 9">
            <a:extLst>
              <a:ext uri="{FF2B5EF4-FFF2-40B4-BE49-F238E27FC236}">
                <a16:creationId xmlns:a16="http://schemas.microsoft.com/office/drawing/2014/main" id="{1382DE09-E332-46AA-A2F8-D3D3DEBE21C0}"/>
              </a:ext>
            </a:extLst>
          </p:cNvPr>
          <p:cNvSpPr/>
          <p:nvPr/>
        </p:nvSpPr>
        <p:spPr>
          <a:xfrm>
            <a:off x="4155179" y="2419432"/>
            <a:ext cx="416821" cy="7880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5D965-5060-48CF-9430-3CB20D5EA78B}"/>
              </a:ext>
            </a:extLst>
          </p:cNvPr>
          <p:cNvSpPr/>
          <p:nvPr/>
        </p:nvSpPr>
        <p:spPr>
          <a:xfrm>
            <a:off x="3279334" y="2813458"/>
            <a:ext cx="377743" cy="403795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D7784D-EAFD-430E-BC76-6BE5657874D7}"/>
              </a:ext>
            </a:extLst>
          </p:cNvPr>
          <p:cNvSpPr/>
          <p:nvPr/>
        </p:nvSpPr>
        <p:spPr>
          <a:xfrm>
            <a:off x="6743716" y="3622249"/>
            <a:ext cx="941755" cy="403795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CB8BCE-9AB8-4DC3-AE6C-6F7ABC1D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3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A813E-5663-4E99-A0F2-6C2AF1CE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8A0F75-9ECB-4387-8525-75C5E105A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6" t="11379" r="11056" b="6389"/>
          <a:stretch/>
        </p:blipFill>
        <p:spPr>
          <a:xfrm>
            <a:off x="1327574" y="2353812"/>
            <a:ext cx="4788747" cy="373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1F25F4-6DB3-4BFE-A46B-134EC186DEBA}"/>
              </a:ext>
            </a:extLst>
          </p:cNvPr>
          <p:cNvSpPr txBox="1"/>
          <p:nvPr/>
        </p:nvSpPr>
        <p:spPr>
          <a:xfrm>
            <a:off x="241005" y="4357883"/>
            <a:ext cx="1018837" cy="461665"/>
          </a:xfrm>
          <a:prstGeom prst="rect">
            <a:avLst/>
          </a:prstGeom>
          <a:solidFill>
            <a:srgbClr val="FFD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Create New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848FE-BC61-4EAB-A5B3-01403DFE5404}"/>
              </a:ext>
            </a:extLst>
          </p:cNvPr>
          <p:cNvSpPr txBox="1"/>
          <p:nvPr/>
        </p:nvSpPr>
        <p:spPr>
          <a:xfrm>
            <a:off x="7062195" y="2389782"/>
            <a:ext cx="1432262" cy="276999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 Saved 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308A13-E063-426B-9CCB-CD2E8A81B6BB}"/>
              </a:ext>
            </a:extLst>
          </p:cNvPr>
          <p:cNvCxnSpPr>
            <a:cxnSpLocks/>
          </p:cNvCxnSpPr>
          <p:nvPr/>
        </p:nvCxnSpPr>
        <p:spPr>
          <a:xfrm flipV="1">
            <a:off x="1259842" y="4595194"/>
            <a:ext cx="29125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AF1472-35E6-4E7F-BF83-7E7EC1D9EBFE}"/>
              </a:ext>
            </a:extLst>
          </p:cNvPr>
          <p:cNvCxnSpPr>
            <a:cxnSpLocks/>
          </p:cNvCxnSpPr>
          <p:nvPr/>
        </p:nvCxnSpPr>
        <p:spPr>
          <a:xfrm flipH="1">
            <a:off x="4960833" y="2528282"/>
            <a:ext cx="20666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9CC096-F86C-4EA9-B860-1C4C4A1E5F60}"/>
              </a:ext>
            </a:extLst>
          </p:cNvPr>
          <p:cNvSpPr txBox="1"/>
          <p:nvPr/>
        </p:nvSpPr>
        <p:spPr>
          <a:xfrm>
            <a:off x="2871746" y="1425459"/>
            <a:ext cx="961813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Adding Curriculum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5C18-D8A4-4B81-ACF3-0495D9906B03}"/>
              </a:ext>
            </a:extLst>
          </p:cNvPr>
          <p:cNvSpPr txBox="1"/>
          <p:nvPr/>
        </p:nvSpPr>
        <p:spPr>
          <a:xfrm>
            <a:off x="3931847" y="1419271"/>
            <a:ext cx="961813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Build Instructions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21A8DB-C374-4F43-B599-757040688CC2}"/>
              </a:ext>
            </a:extLst>
          </p:cNvPr>
          <p:cNvCxnSpPr>
            <a:cxnSpLocks/>
          </p:cNvCxnSpPr>
          <p:nvPr/>
        </p:nvCxnSpPr>
        <p:spPr>
          <a:xfrm>
            <a:off x="3670999" y="1887124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0EB773-627F-4673-8782-2FFFB6A0E219}"/>
              </a:ext>
            </a:extLst>
          </p:cNvPr>
          <p:cNvCxnSpPr>
            <a:cxnSpLocks/>
          </p:cNvCxnSpPr>
          <p:nvPr/>
        </p:nvCxnSpPr>
        <p:spPr>
          <a:xfrm>
            <a:off x="4107879" y="1880936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08AAAE2-119C-42A1-BF92-AB9F6F1A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8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8BC6C9-2212-48E1-89C5-2DD7A18E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0" y="2533015"/>
            <a:ext cx="3227692" cy="2522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8B1E8D-AD3D-482B-8113-768BD88E5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6" t="9635" r="9599" b="6064"/>
          <a:stretch/>
        </p:blipFill>
        <p:spPr>
          <a:xfrm>
            <a:off x="392200" y="2469480"/>
            <a:ext cx="3393962" cy="263957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en-US" dirty="0"/>
              <a:t>Accessing the HELP MENU</a:t>
            </a:r>
          </a:p>
        </p:txBody>
      </p:sp>
      <p:sp>
        <p:nvSpPr>
          <p:cNvPr id="7" name="Rectangle 6"/>
          <p:cNvSpPr/>
          <p:nvPr/>
        </p:nvSpPr>
        <p:spPr>
          <a:xfrm>
            <a:off x="3430301" y="2486496"/>
            <a:ext cx="355861" cy="326438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9350" y="3614790"/>
            <a:ext cx="748277" cy="1117830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D558663-AD63-4EE8-B4FC-D21C980C7975}"/>
              </a:ext>
            </a:extLst>
          </p:cNvPr>
          <p:cNvSpPr txBox="1">
            <a:spLocks/>
          </p:cNvSpPr>
          <p:nvPr/>
        </p:nvSpPr>
        <p:spPr>
          <a:xfrm>
            <a:off x="155088" y="1140007"/>
            <a:ext cx="8851752" cy="98793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Click the Settings icon in the Home screen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Navigate to Help on the left hand column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C94414-E602-4C2B-8F20-18A7FCDF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0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49D1-D8CE-4104-8CD2-A3E38BA3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CURRICULUM - UNITS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634FE-E111-4AEE-9D31-956A24518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367" y="2685332"/>
            <a:ext cx="4539579" cy="3281128"/>
          </a:xfrm>
          <a:ln w="28575">
            <a:solidFill>
              <a:srgbClr val="FFD500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71F5C-18E0-4D39-B373-8D21EE5D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8F8952-321D-420D-BAAE-6D704763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" y="2685332"/>
            <a:ext cx="4213245" cy="3265888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BAC5777-B605-4515-B3BC-5D1C170E3356}"/>
              </a:ext>
            </a:extLst>
          </p:cNvPr>
          <p:cNvSpPr txBox="1">
            <a:spLocks/>
          </p:cNvSpPr>
          <p:nvPr/>
        </p:nvSpPr>
        <p:spPr>
          <a:xfrm>
            <a:off x="175260" y="1234758"/>
            <a:ext cx="8809247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Lesson Plans can be found in the Units Section from the Home Menu. </a:t>
            </a:r>
          </a:p>
          <a:p>
            <a:r>
              <a:rPr lang="en-US" dirty="0"/>
              <a:t>Section which unit you want to add and hit Download</a:t>
            </a:r>
          </a:p>
          <a:p>
            <a:r>
              <a:rPr lang="en-US" dirty="0"/>
              <a:t>The FIRST LEGO League Curriculum is called “Competition Ready’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85C14F-E41E-41AE-B56D-77FC7917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12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</TotalTime>
  <Words>1140</Words>
  <Application>Microsoft Office PowerPoint</Application>
  <PresentationFormat>On-screen Show (4:3)</PresentationFormat>
  <Paragraphs>132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Gill Sans MT</vt:lpstr>
      <vt:lpstr>Helvetica Neue</vt:lpstr>
      <vt:lpstr>Wingdings 2</vt:lpstr>
      <vt:lpstr>Dividend</vt:lpstr>
      <vt:lpstr>Introduction to  HUB &amp; software</vt:lpstr>
      <vt:lpstr>Lesson Objectives</vt:lpstr>
      <vt:lpstr>The Hub Buttons</vt:lpstr>
      <vt:lpstr>The Hub screen</vt:lpstr>
      <vt:lpstr>Ports, Motors and sensors</vt:lpstr>
      <vt:lpstr>Getting Started</vt:lpstr>
      <vt:lpstr>HOME MENU</vt:lpstr>
      <vt:lpstr>Accessing the HELP MENU</vt:lpstr>
      <vt:lpstr>ADDING CURRICULUM - UNITS</vt:lpstr>
      <vt:lpstr>Programming Canvas Essentials</vt:lpstr>
      <vt:lpstr>EXTENSIONS: ADDING MORE BLOCKS</vt:lpstr>
      <vt:lpstr>Programming Canvas</vt:lpstr>
      <vt:lpstr>BLOCK PALETTE OVERVIEW</vt:lpstr>
      <vt:lpstr>HUB DASHBOARD</vt:lpstr>
      <vt:lpstr>Download vs. streaming mode</vt:lpstr>
      <vt:lpstr>Connecting to brick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Sanjay Seshan</cp:lastModifiedBy>
  <cp:revision>108</cp:revision>
  <dcterms:created xsi:type="dcterms:W3CDTF">2016-07-04T02:35:12Z</dcterms:created>
  <dcterms:modified xsi:type="dcterms:W3CDTF">2020-01-08T23:11:42Z</dcterms:modified>
</cp:coreProperties>
</file>